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73" r:id="rId4"/>
    <p:sldId id="262" r:id="rId5"/>
    <p:sldId id="278" r:id="rId6"/>
    <p:sldId id="279" r:id="rId7"/>
    <p:sldId id="283" r:id="rId8"/>
    <p:sldId id="284" r:id="rId9"/>
    <p:sldId id="277" r:id="rId10"/>
    <p:sldId id="281" r:id="rId11"/>
    <p:sldId id="282" r:id="rId12"/>
    <p:sldId id="265" r:id="rId13"/>
    <p:sldId id="267" r:id="rId14"/>
    <p:sldId id="276" r:id="rId15"/>
    <p:sldId id="266" r:id="rId16"/>
    <p:sldId id="275" r:id="rId17"/>
    <p:sldId id="268" r:id="rId18"/>
    <p:sldId id="269" r:id="rId19"/>
    <p:sldId id="274" r:id="rId20"/>
    <p:sldId id="272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866"/>
    <a:srgbClr val="1A8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1"/>
    <p:restoredTop sz="96283" autoAdjust="0"/>
  </p:normalViewPr>
  <p:slideViewPr>
    <p:cSldViewPr snapToGrid="0">
      <p:cViewPr varScale="1">
        <p:scale>
          <a:sx n="78" d="100"/>
          <a:sy n="78" d="100"/>
        </p:scale>
        <p:origin x="9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552" y="-2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B3B10646-3DD5-F522-3431-EE38ABAACB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56393F2-8271-631F-76CF-54910A1CA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77650-54A1-4522-AC37-33105B9663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50400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639FB-A615-4F63-BF1A-83AC5B05FE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57035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639FB-A615-4F63-BF1A-83AC5B05FE0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85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0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C27D0C-E593-1609-035C-3C58A3F51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1301"/>
            <a:ext cx="9144000" cy="2387600"/>
          </a:xfrm>
        </p:spPr>
        <p:txBody>
          <a:bodyPr anchor="b"/>
          <a:lstStyle>
            <a:lvl1pPr algn="l">
              <a:defRPr sz="600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FDB0781-1843-8ACA-6BA6-A915AD647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7290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8" name="Obraz 7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9C5363C4-0AB8-1A38-832A-D2C208417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7228400" y="537332"/>
            <a:ext cx="993913" cy="1181100"/>
          </a:xfrm>
          <a:prstGeom prst="rect">
            <a:avLst/>
          </a:prstGeom>
        </p:spPr>
      </p:pic>
      <p:pic>
        <p:nvPicPr>
          <p:cNvPr id="9" name="Obraz 8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F7A19BA3-F05B-FB58-069B-0F5537049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435" t="69086"/>
          <a:stretch/>
        </p:blipFill>
        <p:spPr>
          <a:xfrm>
            <a:off x="9228482" y="1344128"/>
            <a:ext cx="2879035" cy="36512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8891059-859B-2095-724A-C12793AC4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8228441" y="584122"/>
            <a:ext cx="993913" cy="107648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31D986E-3A8F-0E4D-7F29-4D083A8CB0C2}"/>
              </a:ext>
            </a:extLst>
          </p:cNvPr>
          <p:cNvSpPr txBox="1"/>
          <p:nvPr userDrawn="1"/>
        </p:nvSpPr>
        <p:spPr>
          <a:xfrm>
            <a:off x="9224397" y="786455"/>
            <a:ext cx="1987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latin typeface="+mj-lt"/>
                <a:cs typeface="Calibri" panose="020F0502020204030204" pitchFamily="34" charset="0"/>
              </a:rPr>
              <a:t>Główny Inspektorat</a:t>
            </a:r>
          </a:p>
          <a:p>
            <a:r>
              <a:rPr lang="pl-PL" dirty="0">
                <a:latin typeface="+mj-lt"/>
                <a:cs typeface="Calibri" panose="020F0502020204030204" pitchFamily="34" charset="0"/>
              </a:rPr>
              <a:t>Weterynarii</a:t>
            </a:r>
          </a:p>
        </p:txBody>
      </p:sp>
      <p:pic>
        <p:nvPicPr>
          <p:cNvPr id="6" name="Grafika 5" descr="Kod QR kontur">
            <a:extLst>
              <a:ext uri="{FF2B5EF4-FFF2-40B4-BE49-F238E27FC236}">
                <a16:creationId xmlns:a16="http://schemas.microsoft.com/office/drawing/2014/main" id="{1D7F4F77-3220-EBD9-9CFF-56F2087AF6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9" y="5314605"/>
            <a:ext cx="1713671" cy="1713671"/>
          </a:xfrm>
          <a:prstGeom prst="rect">
            <a:avLst/>
          </a:prstGeom>
        </p:spPr>
      </p:pic>
      <p:pic>
        <p:nvPicPr>
          <p:cNvPr id="13" name="Grafika 12" descr="Kod QR kontur">
            <a:extLst>
              <a:ext uri="{FF2B5EF4-FFF2-40B4-BE49-F238E27FC236}">
                <a16:creationId xmlns:a16="http://schemas.microsoft.com/office/drawing/2014/main" id="{1FED678C-9212-ADAC-F4FD-BADFD8B822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1198" y="5314604"/>
            <a:ext cx="1713671" cy="1713671"/>
          </a:xfrm>
          <a:prstGeom prst="rect">
            <a:avLst/>
          </a:prstGeom>
        </p:spPr>
      </p:pic>
      <p:pic>
        <p:nvPicPr>
          <p:cNvPr id="14" name="Grafika 13" descr="Kod QR kontur">
            <a:extLst>
              <a:ext uri="{FF2B5EF4-FFF2-40B4-BE49-F238E27FC236}">
                <a16:creationId xmlns:a16="http://schemas.microsoft.com/office/drawing/2014/main" id="{1B87103D-AEFB-90F4-AA12-85F65F4E25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8" y="3960157"/>
            <a:ext cx="1713671" cy="1713671"/>
          </a:xfrm>
          <a:prstGeom prst="rect">
            <a:avLst/>
          </a:prstGeom>
        </p:spPr>
      </p:pic>
      <p:pic>
        <p:nvPicPr>
          <p:cNvPr id="15" name="Grafika 14" descr="Kod QR kontur">
            <a:extLst>
              <a:ext uri="{FF2B5EF4-FFF2-40B4-BE49-F238E27FC236}">
                <a16:creationId xmlns:a16="http://schemas.microsoft.com/office/drawing/2014/main" id="{53466724-CE07-A391-4C0B-EF0B1947F0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-189672" y="-186981"/>
            <a:ext cx="1713671" cy="1713671"/>
          </a:xfrm>
          <a:prstGeom prst="rect">
            <a:avLst/>
          </a:prstGeom>
        </p:spPr>
      </p:pic>
      <p:pic>
        <p:nvPicPr>
          <p:cNvPr id="16" name="Grafika 15" descr="Kod QR kontur">
            <a:extLst>
              <a:ext uri="{FF2B5EF4-FFF2-40B4-BE49-F238E27FC236}">
                <a16:creationId xmlns:a16="http://schemas.microsoft.com/office/drawing/2014/main" id="{69F7BE2E-AE4D-A764-12D4-5434D3400E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-189673" y="1088370"/>
            <a:ext cx="1713671" cy="1713671"/>
          </a:xfrm>
          <a:prstGeom prst="rect">
            <a:avLst/>
          </a:prstGeom>
        </p:spPr>
      </p:pic>
      <p:pic>
        <p:nvPicPr>
          <p:cNvPr id="4" name="Grafika 3" descr="Kod QR kontur">
            <a:extLst>
              <a:ext uri="{FF2B5EF4-FFF2-40B4-BE49-F238E27FC236}">
                <a16:creationId xmlns:a16="http://schemas.microsoft.com/office/drawing/2014/main" id="{692E2366-8438-CEC7-36D4-D2313900A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9989" t="39133"/>
          <a:stretch/>
        </p:blipFill>
        <p:spPr>
          <a:xfrm rot="10800000">
            <a:off x="1131626" y="-186983"/>
            <a:ext cx="514293" cy="1043059"/>
          </a:xfrm>
          <a:prstGeom prst="rect">
            <a:avLst/>
          </a:prstGeom>
        </p:spPr>
      </p:pic>
      <p:pic>
        <p:nvPicPr>
          <p:cNvPr id="5" name="Grafika 4" descr="Kod QR kontur">
            <a:extLst>
              <a:ext uri="{FF2B5EF4-FFF2-40B4-BE49-F238E27FC236}">
                <a16:creationId xmlns:a16="http://schemas.microsoft.com/office/drawing/2014/main" id="{D89A6C2F-0CD5-C8B9-DFAE-80B64F0CC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11" t="63713"/>
          <a:stretch/>
        </p:blipFill>
        <p:spPr>
          <a:xfrm>
            <a:off x="11569566" y="3759114"/>
            <a:ext cx="812101" cy="6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8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cz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Kaczka kontur">
            <a:extLst>
              <a:ext uri="{FF2B5EF4-FFF2-40B4-BE49-F238E27FC236}">
                <a16:creationId xmlns:a16="http://schemas.microsoft.com/office/drawing/2014/main" id="{D5200796-C0AC-A854-5846-80AEAA439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2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58DA6D3-64AB-18AC-617C-D6511D6E44F4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5691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g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Kurczak kontur">
            <a:extLst>
              <a:ext uri="{FF2B5EF4-FFF2-40B4-BE49-F238E27FC236}">
                <a16:creationId xmlns:a16="http://schemas.microsoft.com/office/drawing/2014/main" id="{8B4A29DA-678C-F238-8616-944DF7953D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0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0DA1733-E857-281C-85D7-65BD8730FEFD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1893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Turcja kontur">
            <a:extLst>
              <a:ext uri="{FF2B5EF4-FFF2-40B4-BE49-F238E27FC236}">
                <a16:creationId xmlns:a16="http://schemas.microsoft.com/office/drawing/2014/main" id="{F18D6EB5-587A-61F4-96CF-A280C033A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1080" y="5498106"/>
            <a:ext cx="1163684" cy="116368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83FAB56-0855-F048-7C1E-04841EC2D4AF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3837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aj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A9B0FB7-54C3-A039-C400-2CC15F2AA4F0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10" name="Grafika 9" descr="Jajko kontur">
            <a:extLst>
              <a:ext uri="{FF2B5EF4-FFF2-40B4-BE49-F238E27FC236}">
                <a16:creationId xmlns:a16="http://schemas.microsoft.com/office/drawing/2014/main" id="{1AC1EB6D-B53D-C1F2-7F4E-5819D46DB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7295" b="10206"/>
          <a:stretch/>
        </p:blipFill>
        <p:spPr>
          <a:xfrm>
            <a:off x="10197115" y="4001294"/>
            <a:ext cx="1994885" cy="28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95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Szczeniak 2 kontur">
            <a:extLst>
              <a:ext uri="{FF2B5EF4-FFF2-40B4-BE49-F238E27FC236}">
                <a16:creationId xmlns:a16="http://schemas.microsoft.com/office/drawing/2014/main" id="{C130D58F-1283-2E6C-E99D-643AB8D8C8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4883" y="5508599"/>
            <a:ext cx="1163684" cy="116368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2397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Kociak kontur">
            <a:extLst>
              <a:ext uri="{FF2B5EF4-FFF2-40B4-BE49-F238E27FC236}">
                <a16:creationId xmlns:a16="http://schemas.microsoft.com/office/drawing/2014/main" id="{E552BB4F-A00E-37B6-C232-761E81BF6B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6352" y="5508599"/>
            <a:ext cx="1163683" cy="116368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909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w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9" name="Grafika 8" descr="Ostrzeżenie z wypełnieniem pełnym">
            <a:extLst>
              <a:ext uri="{FF2B5EF4-FFF2-40B4-BE49-F238E27FC236}">
                <a16:creationId xmlns:a16="http://schemas.microsoft.com/office/drawing/2014/main" id="{C87D62AE-9E08-3901-D81B-E680334544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6599" y="56245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13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rus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Covid-19 z wypełnieniem pełnym">
            <a:extLst>
              <a:ext uri="{FF2B5EF4-FFF2-40B4-BE49-F238E27FC236}">
                <a16:creationId xmlns:a16="http://schemas.microsoft.com/office/drawing/2014/main" id="{97D0B8A7-2738-7458-1C06-9760CCCBB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9542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9" name="Grafika 8" descr="bakteria z wypełnieniem pełnym">
            <a:extLst>
              <a:ext uri="{FF2B5EF4-FFF2-40B4-BE49-F238E27FC236}">
                <a16:creationId xmlns:a16="http://schemas.microsoft.com/office/drawing/2014/main" id="{F221132C-8B17-41FD-FC64-8C33902502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2468" y="4886629"/>
            <a:ext cx="612913" cy="612913"/>
          </a:xfrm>
          <a:prstGeom prst="rect">
            <a:avLst/>
          </a:prstGeom>
        </p:spPr>
      </p:pic>
      <p:pic>
        <p:nvPicPr>
          <p:cNvPr id="12" name="Grafika 11" descr="bakteria z wypełnieniem pełnym">
            <a:extLst>
              <a:ext uri="{FF2B5EF4-FFF2-40B4-BE49-F238E27FC236}">
                <a16:creationId xmlns:a16="http://schemas.microsoft.com/office/drawing/2014/main" id="{741DE2C7-F1AE-DE2F-6822-E2C38C982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/>
          <a:stretch/>
        </p:blipFill>
        <p:spPr>
          <a:xfrm>
            <a:off x="11756334" y="3184627"/>
            <a:ext cx="435666" cy="87133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FE38F1B-B00D-1F77-EEF3-EA7A7E31B78C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2177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rus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Pandemic wykres słupkowy krzywej wykładniczej z wypełnieniem pełnym">
            <a:extLst>
              <a:ext uri="{FF2B5EF4-FFF2-40B4-BE49-F238E27FC236}">
                <a16:creationId xmlns:a16="http://schemas.microsoft.com/office/drawing/2014/main" id="{1790D491-7DE6-C15E-9CC8-58CAE6673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2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12" name="Grafika 11" descr="Covid-19 z wypełnieniem pełnym">
            <a:extLst>
              <a:ext uri="{FF2B5EF4-FFF2-40B4-BE49-F238E27FC236}">
                <a16:creationId xmlns:a16="http://schemas.microsoft.com/office/drawing/2014/main" id="{4A968817-28DA-15E6-1118-9479216788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2468" y="4678708"/>
            <a:ext cx="819398" cy="819398"/>
          </a:xfrm>
          <a:prstGeom prst="rect">
            <a:avLst/>
          </a:prstGeom>
        </p:spPr>
      </p:pic>
      <p:pic>
        <p:nvPicPr>
          <p:cNvPr id="13" name="Grafika 12" descr="Covid-19 z wypełnieniem pełnym">
            <a:extLst>
              <a:ext uri="{FF2B5EF4-FFF2-40B4-BE49-F238E27FC236}">
                <a16:creationId xmlns:a16="http://schemas.microsoft.com/office/drawing/2014/main" id="{5AE4D759-9598-A244-CE56-D45EF8CD3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/>
          <a:stretch/>
        </p:blipFill>
        <p:spPr>
          <a:xfrm>
            <a:off x="11782301" y="3429000"/>
            <a:ext cx="409699" cy="81939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FF04706-335E-4E37-D6BC-5A12C970DF95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5691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rus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Pandemic wykres liniowy krzywej wykładniczej z wypełnieniem pełnym">
            <a:extLst>
              <a:ext uri="{FF2B5EF4-FFF2-40B4-BE49-F238E27FC236}">
                <a16:creationId xmlns:a16="http://schemas.microsoft.com/office/drawing/2014/main" id="{931B535C-537C-A5A3-C80C-7B0AC42B22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10" name="Grafika 9" descr="bakteria z wypełnieniem pełnym">
            <a:extLst>
              <a:ext uri="{FF2B5EF4-FFF2-40B4-BE49-F238E27FC236}">
                <a16:creationId xmlns:a16="http://schemas.microsoft.com/office/drawing/2014/main" id="{1416C131-C4C2-BE04-FF3F-B75F2F173A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/>
          <a:stretch/>
        </p:blipFill>
        <p:spPr>
          <a:xfrm>
            <a:off x="11756334" y="3184627"/>
            <a:ext cx="435666" cy="871332"/>
          </a:xfrm>
          <a:prstGeom prst="rect">
            <a:avLst/>
          </a:prstGeom>
        </p:spPr>
      </p:pic>
      <p:pic>
        <p:nvPicPr>
          <p:cNvPr id="11" name="Grafika 10" descr="bakteria z wypełnieniem pełnym">
            <a:extLst>
              <a:ext uri="{FF2B5EF4-FFF2-40B4-BE49-F238E27FC236}">
                <a16:creationId xmlns:a16="http://schemas.microsoft.com/office/drawing/2014/main" id="{96813341-509A-361C-0647-79E001A040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2468" y="4886629"/>
            <a:ext cx="612913" cy="61291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D8437CA-A34C-BEF2-84BE-60104CA24853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6017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6A6C214-AFE5-9CE4-AEDA-9A979925CC2C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9" name="Grafika 8" descr="Kod QR kontur">
            <a:extLst>
              <a:ext uri="{FF2B5EF4-FFF2-40B4-BE49-F238E27FC236}">
                <a16:creationId xmlns:a16="http://schemas.microsoft.com/office/drawing/2014/main" id="{40FF2E33-7DDB-A1BC-941D-9B2017F7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9" y="5314605"/>
            <a:ext cx="1713671" cy="1713671"/>
          </a:xfrm>
          <a:prstGeom prst="rect">
            <a:avLst/>
          </a:prstGeom>
        </p:spPr>
      </p:pic>
      <p:pic>
        <p:nvPicPr>
          <p:cNvPr id="10" name="Grafika 9" descr="Kod QR kontur">
            <a:extLst>
              <a:ext uri="{FF2B5EF4-FFF2-40B4-BE49-F238E27FC236}">
                <a16:creationId xmlns:a16="http://schemas.microsoft.com/office/drawing/2014/main" id="{890B5BF7-68C6-AB0D-1DAB-B99B4057D6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8" y="3960157"/>
            <a:ext cx="1713671" cy="1713671"/>
          </a:xfrm>
          <a:prstGeom prst="rect">
            <a:avLst/>
          </a:prstGeom>
        </p:spPr>
      </p:pic>
      <p:pic>
        <p:nvPicPr>
          <p:cNvPr id="4" name="Grafika 3" descr="Kod QR kontur">
            <a:extLst>
              <a:ext uri="{FF2B5EF4-FFF2-40B4-BE49-F238E27FC236}">
                <a16:creationId xmlns:a16="http://schemas.microsoft.com/office/drawing/2014/main" id="{1E58EBC4-E0D1-FDE0-54F6-C424C8493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11" t="63713"/>
          <a:stretch/>
        </p:blipFill>
        <p:spPr>
          <a:xfrm>
            <a:off x="11569566" y="3759114"/>
            <a:ext cx="812101" cy="6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9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rus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Covid-19 z wypełnieniem pełnym">
            <a:extLst>
              <a:ext uri="{FF2B5EF4-FFF2-40B4-BE49-F238E27FC236}">
                <a16:creationId xmlns:a16="http://schemas.microsoft.com/office/drawing/2014/main" id="{97D0B8A7-2738-7458-1C06-9760CCCBB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9542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9" name="Grafika 8" descr="bakteria z wypełnieniem pełnym">
            <a:extLst>
              <a:ext uri="{FF2B5EF4-FFF2-40B4-BE49-F238E27FC236}">
                <a16:creationId xmlns:a16="http://schemas.microsoft.com/office/drawing/2014/main" id="{F221132C-8B17-41FD-FC64-8C3390250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8408"/>
          <a:stretch/>
        </p:blipFill>
        <p:spPr>
          <a:xfrm>
            <a:off x="10764906" y="0"/>
            <a:ext cx="1177788" cy="725420"/>
          </a:xfrm>
          <a:prstGeom prst="rect">
            <a:avLst/>
          </a:prstGeom>
        </p:spPr>
      </p:pic>
      <p:pic>
        <p:nvPicPr>
          <p:cNvPr id="12" name="Grafika 11" descr="bakteria z wypełnieniem pełnym">
            <a:extLst>
              <a:ext uri="{FF2B5EF4-FFF2-40B4-BE49-F238E27FC236}">
                <a16:creationId xmlns:a16="http://schemas.microsoft.com/office/drawing/2014/main" id="{741DE2C7-F1AE-DE2F-6822-E2C38C982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/>
          <a:stretch/>
        </p:blipFill>
        <p:spPr>
          <a:xfrm>
            <a:off x="11756334" y="725420"/>
            <a:ext cx="435666" cy="87133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E6E59A3-DA9A-6570-84A5-88E2A4988836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7866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bakteria z wypełnieniem pełnym">
            <a:extLst>
              <a:ext uri="{FF2B5EF4-FFF2-40B4-BE49-F238E27FC236}">
                <a16:creationId xmlns:a16="http://schemas.microsoft.com/office/drawing/2014/main" id="{7EFD0485-13FE-76E0-6C91-D8B654897E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329" y="5690800"/>
            <a:ext cx="875471" cy="87547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13" name="Grafika 12" descr="bakteria z wypełnieniem pełnym">
            <a:extLst>
              <a:ext uri="{FF2B5EF4-FFF2-40B4-BE49-F238E27FC236}">
                <a16:creationId xmlns:a16="http://schemas.microsoft.com/office/drawing/2014/main" id="{05712128-1128-78C0-90C3-4B0E6FA075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353878">
            <a:off x="10578547" y="4776400"/>
            <a:ext cx="914400" cy="914400"/>
          </a:xfrm>
          <a:prstGeom prst="rect">
            <a:avLst/>
          </a:prstGeom>
        </p:spPr>
      </p:pic>
      <p:pic>
        <p:nvPicPr>
          <p:cNvPr id="15" name="Grafika 14" descr="bakteria z wypełnieniem pełnym">
            <a:extLst>
              <a:ext uri="{FF2B5EF4-FFF2-40B4-BE49-F238E27FC236}">
                <a16:creationId xmlns:a16="http://schemas.microsoft.com/office/drawing/2014/main" id="{40EE6FA6-85EB-5D4E-C6AD-B92AB7C5D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/>
          <a:stretch/>
        </p:blipFill>
        <p:spPr>
          <a:xfrm>
            <a:off x="11734800" y="1233488"/>
            <a:ext cx="457200" cy="914400"/>
          </a:xfrm>
          <a:prstGeom prst="rect">
            <a:avLst/>
          </a:prstGeom>
        </p:spPr>
      </p:pic>
      <p:pic>
        <p:nvPicPr>
          <p:cNvPr id="17" name="Grafika 16" descr="bakteria z wypełnieniem pełnym">
            <a:extLst>
              <a:ext uri="{FF2B5EF4-FFF2-40B4-BE49-F238E27FC236}">
                <a16:creationId xmlns:a16="http://schemas.microsoft.com/office/drawing/2014/main" id="{987959F1-2406-C200-F16C-456C4C6E5D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199769">
            <a:off x="11635980" y="3905775"/>
            <a:ext cx="914400" cy="9144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4587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gi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Inspektorzat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9" name="Grafika 8" descr="Sanitizer z wypełnieniem pełnym">
            <a:extLst>
              <a:ext uri="{FF2B5EF4-FFF2-40B4-BE49-F238E27FC236}">
                <a16:creationId xmlns:a16="http://schemas.microsoft.com/office/drawing/2014/main" id="{5A337772-3041-4CE9-E7F9-890A9E5D54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124"/>
          <a:stretch/>
        </p:blipFill>
        <p:spPr>
          <a:xfrm flipH="1">
            <a:off x="10916478" y="4731289"/>
            <a:ext cx="1275522" cy="2028616"/>
          </a:xfrm>
          <a:prstGeom prst="rect">
            <a:avLst/>
          </a:prstGeom>
        </p:spPr>
      </p:pic>
      <p:pic>
        <p:nvPicPr>
          <p:cNvPr id="11" name="Grafika 10" descr="Bąbelki z wypełnieniem pełnym">
            <a:extLst>
              <a:ext uri="{FF2B5EF4-FFF2-40B4-BE49-F238E27FC236}">
                <a16:creationId xmlns:a16="http://schemas.microsoft.com/office/drawing/2014/main" id="{C0660482-DCEE-07F4-FE53-845722C5DB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38320" y="5734484"/>
            <a:ext cx="442479" cy="4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5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ospodars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4" name="Grafika 3" descr="Sceneria wiejska kontur">
            <a:extLst>
              <a:ext uri="{FF2B5EF4-FFF2-40B4-BE49-F238E27FC236}">
                <a16:creationId xmlns:a16="http://schemas.microsoft.com/office/drawing/2014/main" id="{FDC581DF-6654-069A-483D-A45B03BA3E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4883" y="5508599"/>
            <a:ext cx="1163684" cy="11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6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ol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Mężczyzna kontur">
            <a:extLst>
              <a:ext uri="{FF2B5EF4-FFF2-40B4-BE49-F238E27FC236}">
                <a16:creationId xmlns:a16="http://schemas.microsoft.com/office/drawing/2014/main" id="{4EE2F04D-566D-A416-C927-74A15A517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4883" y="5508599"/>
            <a:ext cx="1163684" cy="116368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593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Grafika 5" descr="Karteczki samoprzylepne 3 kontur">
            <a:extLst>
              <a:ext uri="{FF2B5EF4-FFF2-40B4-BE49-F238E27FC236}">
                <a16:creationId xmlns:a16="http://schemas.microsoft.com/office/drawing/2014/main" id="{DBFA9A42-7BB7-E033-05C0-96F2093A4D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3407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30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11" name="Grafika 10" descr="Wykres kołowy kontur">
            <a:extLst>
              <a:ext uri="{FF2B5EF4-FFF2-40B4-BE49-F238E27FC236}">
                <a16:creationId xmlns:a16="http://schemas.microsoft.com/office/drawing/2014/main" id="{B66A3A78-29C3-79FD-15F9-524CCB4B32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3407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4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forma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Grafika 5" descr="Informacje kontur">
            <a:extLst>
              <a:ext uri="{FF2B5EF4-FFF2-40B4-BE49-F238E27FC236}">
                <a16:creationId xmlns:a16="http://schemas.microsoft.com/office/drawing/2014/main" id="{6CC78998-38AA-EE71-6DF6-600888A67E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3407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21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ur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13" name="Grafika 12" descr="Europa z wypełnieniem pełnym">
            <a:extLst>
              <a:ext uri="{FF2B5EF4-FFF2-40B4-BE49-F238E27FC236}">
                <a16:creationId xmlns:a16="http://schemas.microsoft.com/office/drawing/2014/main" id="{160DC7AA-5E99-8B4F-4EEC-2DF24EC70D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1698" y="4075271"/>
            <a:ext cx="2862470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29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k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9" name="Grafika 8" descr="Kontrakt kontur">
            <a:extLst>
              <a:ext uri="{FF2B5EF4-FFF2-40B4-BE49-F238E27FC236}">
                <a16:creationId xmlns:a16="http://schemas.microsoft.com/office/drawing/2014/main" id="{E8061847-3477-DAE5-B201-D2B23C624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2072"/>
          <a:stretch/>
        </p:blipFill>
        <p:spPr>
          <a:xfrm>
            <a:off x="10175738" y="3535017"/>
            <a:ext cx="2016262" cy="348062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7854763-1BE5-BD30-FECF-E5C114BAFF57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062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265613-9290-D332-F9EA-F4D04861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292069-534B-66EC-2901-7279FBF3E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E3410D-D5A7-89FE-672E-0CACD721C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Obraz 7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2F3F914-70CC-438A-ED76-EEBFF91F7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9ABD370-18A6-A976-58F9-7E14ADAEB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9DBCBD7-7BBD-FA93-FAC7-1854D1F664D1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Grafika 5" descr="Kod QR kontur">
            <a:extLst>
              <a:ext uri="{FF2B5EF4-FFF2-40B4-BE49-F238E27FC236}">
                <a16:creationId xmlns:a16="http://schemas.microsoft.com/office/drawing/2014/main" id="{DE8CE957-D1F3-57DB-1F10-BF43D8A8F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9" y="5314605"/>
            <a:ext cx="1713671" cy="1713671"/>
          </a:xfrm>
          <a:prstGeom prst="rect">
            <a:avLst/>
          </a:prstGeom>
        </p:spPr>
      </p:pic>
      <p:pic>
        <p:nvPicPr>
          <p:cNvPr id="7" name="Grafika 6" descr="Kod QR kontur">
            <a:extLst>
              <a:ext uri="{FF2B5EF4-FFF2-40B4-BE49-F238E27FC236}">
                <a16:creationId xmlns:a16="http://schemas.microsoft.com/office/drawing/2014/main" id="{489C2873-FC71-88FC-D11A-4F6845BF4A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8" y="3960157"/>
            <a:ext cx="1713671" cy="1713671"/>
          </a:xfrm>
          <a:prstGeom prst="rect">
            <a:avLst/>
          </a:prstGeom>
        </p:spPr>
      </p:pic>
      <p:pic>
        <p:nvPicPr>
          <p:cNvPr id="10" name="Grafika 9" descr="Kod QR kontur">
            <a:extLst>
              <a:ext uri="{FF2B5EF4-FFF2-40B4-BE49-F238E27FC236}">
                <a16:creationId xmlns:a16="http://schemas.microsoft.com/office/drawing/2014/main" id="{549767E3-6AAA-BFEF-3295-A46AB0D1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11" t="63713"/>
          <a:stretch/>
        </p:blipFill>
        <p:spPr>
          <a:xfrm>
            <a:off x="11569566" y="3759114"/>
            <a:ext cx="812101" cy="6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56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73108"/>
            <a:ext cx="10515600" cy="1325563"/>
          </a:xfrm>
        </p:spPr>
        <p:txBody>
          <a:bodyPr/>
          <a:lstStyle>
            <a:lvl1pPr algn="ctr"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Dziękuję za uwagę!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6A6C214-AFE5-9CE4-AEDA-9A979925CC2C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5" name="Obraz 4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AA5B4C41-817E-4B39-78C2-F5CB7EDAAA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79905" y="4559572"/>
            <a:ext cx="2584174" cy="884194"/>
          </a:xfrm>
          <a:prstGeom prst="rect">
            <a:avLst/>
          </a:prstGeom>
        </p:spPr>
      </p:pic>
      <p:pic>
        <p:nvPicPr>
          <p:cNvPr id="10" name="Obraz 9" descr="Obraz zawierający Czcionka, tekst, Grafika, biały&#10;&#10;Opis wygenerowany automatycznie">
            <a:extLst>
              <a:ext uri="{FF2B5EF4-FFF2-40B4-BE49-F238E27FC236}">
                <a16:creationId xmlns:a16="http://schemas.microsoft.com/office/drawing/2014/main" id="{8D338261-B66A-F740-6C4E-AFF668827B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61452" y="4469358"/>
            <a:ext cx="2454965" cy="1010581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E7C0430D-4D35-21D5-8A4B-B055D7F4043B}"/>
              </a:ext>
            </a:extLst>
          </p:cNvPr>
          <p:cNvSpPr/>
          <p:nvPr userDrawn="1"/>
        </p:nvSpPr>
        <p:spPr>
          <a:xfrm>
            <a:off x="8080513" y="4750904"/>
            <a:ext cx="1719470" cy="60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5633733E-01D8-246B-2F4B-59328F14F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308" b="49428"/>
          <a:stretch/>
        </p:blipFill>
        <p:spPr>
          <a:xfrm>
            <a:off x="8279297" y="4726403"/>
            <a:ext cx="1620078" cy="447153"/>
          </a:xfrm>
          <a:prstGeom prst="rect">
            <a:avLst/>
          </a:prstGeom>
        </p:spPr>
      </p:pic>
      <p:pic>
        <p:nvPicPr>
          <p:cNvPr id="1026" name="Picture 2" descr="Bezpłatny wektor twitter nowe logo 2023 x na białym tle wektora">
            <a:extLst>
              <a:ext uri="{FF2B5EF4-FFF2-40B4-BE49-F238E27FC236}">
                <a16:creationId xmlns:a16="http://schemas.microsoft.com/office/drawing/2014/main" id="{027A0EB4-4A6E-2E65-F245-BCC851F371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71" y="4545495"/>
            <a:ext cx="811696" cy="8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D60FB5D-E712-088F-9E3B-7CD578207398}"/>
              </a:ext>
            </a:extLst>
          </p:cNvPr>
          <p:cNvSpPr txBox="1"/>
          <p:nvPr userDrawn="1"/>
        </p:nvSpPr>
        <p:spPr>
          <a:xfrm>
            <a:off x="1740756" y="4789983"/>
            <a:ext cx="121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@</a:t>
            </a:r>
            <a:r>
              <a:rPr lang="pl-PL" dirty="0" err="1"/>
              <a:t>WetGIW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1654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D1422B-E541-525A-6193-88C5797A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9B091C-76F5-D39B-22F2-9B8405FB6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CA756AB-F15A-4CD0-B0C7-95A363ADB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9" name="Obraz 8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A7DD5CC9-A97F-6C15-9666-EB3ED2BFC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F69FED7-9A5E-D792-DFA4-1B82398F2A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49E58FE-151A-DF8B-E201-9F474E878567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Grafika 5" descr="Kod QR kontur">
            <a:extLst>
              <a:ext uri="{FF2B5EF4-FFF2-40B4-BE49-F238E27FC236}">
                <a16:creationId xmlns:a16="http://schemas.microsoft.com/office/drawing/2014/main" id="{21A7977D-DD0E-2C2C-F813-3424121435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9" y="5314605"/>
            <a:ext cx="1713671" cy="1713671"/>
          </a:xfrm>
          <a:prstGeom prst="rect">
            <a:avLst/>
          </a:prstGeom>
        </p:spPr>
      </p:pic>
      <p:pic>
        <p:nvPicPr>
          <p:cNvPr id="7" name="Grafika 6" descr="Kod QR kontur">
            <a:extLst>
              <a:ext uri="{FF2B5EF4-FFF2-40B4-BE49-F238E27FC236}">
                <a16:creationId xmlns:a16="http://schemas.microsoft.com/office/drawing/2014/main" id="{29EA7ED3-27B5-B4BA-769E-10A70887FE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8" y="3960157"/>
            <a:ext cx="1713671" cy="1713671"/>
          </a:xfrm>
          <a:prstGeom prst="rect">
            <a:avLst/>
          </a:prstGeom>
        </p:spPr>
      </p:pic>
      <p:pic>
        <p:nvPicPr>
          <p:cNvPr id="8" name="Grafika 7" descr="Kod QR kontur">
            <a:extLst>
              <a:ext uri="{FF2B5EF4-FFF2-40B4-BE49-F238E27FC236}">
                <a16:creationId xmlns:a16="http://schemas.microsoft.com/office/drawing/2014/main" id="{519D78B0-695A-2A28-915F-B56E10A4A6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11" t="63713"/>
          <a:stretch/>
        </p:blipFill>
        <p:spPr>
          <a:xfrm>
            <a:off x="11569566" y="3759114"/>
            <a:ext cx="812101" cy="6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19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r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12" name="Grafika 11" descr="Krowa kontur">
            <a:extLst>
              <a:ext uri="{FF2B5EF4-FFF2-40B4-BE49-F238E27FC236}">
                <a16:creationId xmlns:a16="http://schemas.microsoft.com/office/drawing/2014/main" id="{74A5CDCD-E6CE-6062-7A97-6C925D8780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2833" y="5499542"/>
            <a:ext cx="1221933" cy="122193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6A92173-3EEF-BE03-CC20-1ACA99B2FE59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4417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le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Nabiał kontur">
            <a:extLst>
              <a:ext uri="{FF2B5EF4-FFF2-40B4-BE49-F238E27FC236}">
                <a16:creationId xmlns:a16="http://schemas.microsoft.com/office/drawing/2014/main" id="{12B6BDCA-6884-5CE5-F628-43865FADB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5874" b="24208"/>
          <a:stretch/>
        </p:blipFill>
        <p:spPr>
          <a:xfrm>
            <a:off x="9710670" y="3925254"/>
            <a:ext cx="2481330" cy="293274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5418152-254D-F451-D2E6-A26DF87241BD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961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Świ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Świnia kontur">
            <a:extLst>
              <a:ext uri="{FF2B5EF4-FFF2-40B4-BE49-F238E27FC236}">
                <a16:creationId xmlns:a16="http://schemas.microsoft.com/office/drawing/2014/main" id="{37322F92-D13A-B45C-90CB-911758891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9542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A9B0FB7-54C3-A039-C400-2CC15F2AA4F0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2633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Koza kontur">
            <a:extLst>
              <a:ext uri="{FF2B5EF4-FFF2-40B4-BE49-F238E27FC236}">
                <a16:creationId xmlns:a16="http://schemas.microsoft.com/office/drawing/2014/main" id="{AC8C46EE-ADE3-6856-6B1F-9CCC2C2FC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9542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7ACBF6C-280A-B6E7-AD6F-67BD19918AFE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6527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w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Owca kontur">
            <a:extLst>
              <a:ext uri="{FF2B5EF4-FFF2-40B4-BE49-F238E27FC236}">
                <a16:creationId xmlns:a16="http://schemas.microsoft.com/office/drawing/2014/main" id="{D61C4B11-F1A2-C4BD-762C-BB029F6C3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4849451-3B4C-9CA3-789D-D259793A7A5C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5891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8520BED-24D6-C077-8E63-293746C2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E5F35A-747B-DC24-C59D-EA2577A69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264B1B-3D8E-B4DA-DBBD-B029B60C0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8F6E9-3E59-1142-8D4E-36A080E22586}" type="datetimeFigureOut">
              <a:rPr lang="pl-PL" smtClean="0"/>
              <a:t>12.01.2025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AF9861-BC2E-5136-6CA8-C254FF951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12AC8D-117C-726D-E23C-1DC5DC575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C2BA8B-2A1C-9D45-82E0-FDE474B41B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96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5" r:id="rId10"/>
    <p:sldLayoutId id="2147483669" r:id="rId11"/>
    <p:sldLayoutId id="2147483666" r:id="rId12"/>
    <p:sldLayoutId id="2147483672" r:id="rId13"/>
    <p:sldLayoutId id="2147483676" r:id="rId14"/>
    <p:sldLayoutId id="2147483677" r:id="rId15"/>
    <p:sldLayoutId id="2147483682" r:id="rId16"/>
    <p:sldLayoutId id="2147483662" r:id="rId17"/>
    <p:sldLayoutId id="2147483663" r:id="rId18"/>
    <p:sldLayoutId id="2147483664" r:id="rId19"/>
    <p:sldLayoutId id="2147483670" r:id="rId20"/>
    <p:sldLayoutId id="2147483667" r:id="rId21"/>
    <p:sldLayoutId id="2147483681" r:id="rId22"/>
    <p:sldLayoutId id="2147483673" r:id="rId23"/>
    <p:sldLayoutId id="2147483674" r:id="rId24"/>
    <p:sldLayoutId id="2147483679" r:id="rId25"/>
    <p:sldLayoutId id="2147483680" r:id="rId26"/>
    <p:sldLayoutId id="2147483678" r:id="rId27"/>
    <p:sldLayoutId id="2147483675" r:id="rId28"/>
    <p:sldLayoutId id="2147483668" r:id="rId29"/>
    <p:sldLayoutId id="214748367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rFxpOAD7k" TargetMode="External"/><Relationship Id="rId2" Type="http://schemas.openxmlformats.org/officeDocument/2006/relationships/hyperlink" Target="https://www.youtube.com/watch?v=eOzG8ksVUs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y3fzEgiBR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E0AB566-8355-9B8F-6804-711CF91A4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845" y="23232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/>
              <a:t>Pryszczyca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Foot</a:t>
            </a:r>
            <a:r>
              <a:rPr lang="pl-PL" dirty="0"/>
              <a:t>-and-</a:t>
            </a:r>
            <a:r>
              <a:rPr lang="pl-PL" dirty="0" err="1"/>
              <a:t>mouth</a:t>
            </a:r>
            <a:r>
              <a:rPr lang="pl-PL" dirty="0"/>
              <a:t> </a:t>
            </a:r>
            <a:r>
              <a:rPr lang="pl-PL" dirty="0" err="1"/>
              <a:t>disease</a:t>
            </a:r>
            <a:r>
              <a:rPr lang="pl-PL" dirty="0"/>
              <a:t>, FMD) </a:t>
            </a:r>
            <a:br>
              <a:rPr lang="pl-PL" dirty="0"/>
            </a:b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5213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4F5C0-515F-A2F7-1EFE-37AD7956C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FD8C90-CEFD-92F8-6E72-4133E358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729824" cy="1325563"/>
          </a:xfrm>
        </p:spPr>
        <p:txBody>
          <a:bodyPr>
            <a:normAutofit/>
          </a:bodyPr>
          <a:lstStyle/>
          <a:p>
            <a:r>
              <a:rPr lang="pl-PL" sz="4000" dirty="0"/>
              <a:t>Wrażliwość i przeżywalność wirusa w środowisku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947C5E-8B92-426D-DD72-15313780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75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pl-PL" sz="1900" b="1" dirty="0">
                <a:effectLst/>
                <a:ea typeface="Times New Roman" panose="02020603050405020304" pitchFamily="18" charset="0"/>
              </a:rPr>
              <a:t>W środowisku wirus może przetrwać w przybliżeniu: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 50 dni w wodzie,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 74 dni na pastwisku w temperaturze 8–18</a:t>
            </a:r>
            <a:r>
              <a:rPr lang="pl-PL" sz="19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C i wysokiej względnej wilgotności,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a typeface="Times New Roman" panose="02020603050405020304" pitchFamily="18" charset="0"/>
              </a:rPr>
              <a:t> 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26-200 dni w glebie, na workach, sianie lub słomie, w zależności od warunków składowania i warunków klimatycznych,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a typeface="Times New Roman" panose="02020603050405020304" pitchFamily="18" charset="0"/>
              </a:rPr>
              <a:t> 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35 dni na kartonie, drewnie lub metalu zanieczyszczonych skażoną surowicą, krwią lub tkanką,</a:t>
            </a:r>
          </a:p>
          <a:p>
            <a:r>
              <a:rPr lang="pl-PL" sz="1900" b="1" dirty="0">
                <a:effectLst/>
                <a:ea typeface="Times New Roman" panose="02020603050405020304" pitchFamily="18" charset="0"/>
              </a:rPr>
              <a:t>W okresie letnim wirus może zachować zjadliwość przez kilkanaście dni w glebie, ściekach lub w odchodach. W zimie okres ten wydłuża się do tygodni lub nawet miesięcy. 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W glebie, oborniku oraz wysuszonych wydzielinach i wydalinach zwierząt, słomie, sierści i skórze wirus może pozostawać w pełni zjadliwy przez kilka tygodni a nawet dłużej. </a:t>
            </a:r>
          </a:p>
          <a:p>
            <a:r>
              <a:rPr lang="pl-PL" sz="1900" dirty="0">
                <a:effectLst/>
                <a:ea typeface="Times New Roman" panose="02020603050405020304" pitchFamily="18" charset="0"/>
              </a:rPr>
              <a:t>Wirus znajdujący się w płynach tkankowych lub krwi wyschniętej na różnych materiałach, przechowywanych wewnątrz pomieszczeń w temperaturze pokojowej może pozostawać zakaźny: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 2 tygodnie na wełnie,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4 tygodnie na sierści krów,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11 - 13 tygodni butach. </a:t>
            </a:r>
          </a:p>
          <a:p>
            <a:pPr marL="0" indent="0">
              <a:buNone/>
            </a:pPr>
            <a:endParaRPr lang="pl-PL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211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99035-B2CC-0EDC-AAB9-47DD15692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6EE4C4-E159-B87C-235E-15FE5AC5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729824" cy="1325563"/>
          </a:xfrm>
        </p:spPr>
        <p:txBody>
          <a:bodyPr>
            <a:normAutofit/>
          </a:bodyPr>
          <a:lstStyle/>
          <a:p>
            <a:r>
              <a:rPr lang="pl-PL" sz="4000" dirty="0"/>
              <a:t>Wrażliwość i przeżywalność wirusa w środowisku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FD7EB3-5178-B3EA-AEFC-B25525CE3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75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l-PL" sz="1900" b="1" dirty="0">
                <a:effectLst/>
                <a:ea typeface="Times New Roman" panose="02020603050405020304" pitchFamily="18" charset="0"/>
              </a:rPr>
              <a:t>Wirus pryszczycy może przetrwać wiele miesięcy w mięsie solonym i peklowanym. Wirus  izolowano z: </a:t>
            </a:r>
            <a:endParaRPr lang="pl-PL" sz="1900" dirty="0">
              <a:effectLst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kiełbas – do 56 dni,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 tłuszczu szynki – do 183 dni,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 bekonu - do 190 dni,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a typeface="Times New Roman" panose="02020603050405020304" pitchFamily="18" charset="0"/>
              </a:rPr>
              <a:t> 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osłonek jelitowych przetworzonych, pochodzących od doświadczalnie zakażonych owiec,  przechowywanych przez 14 dni w temperaturze  4</a:t>
            </a:r>
            <a:r>
              <a:rPr lang="pl-PL" sz="19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C.</a:t>
            </a:r>
          </a:p>
          <a:p>
            <a:r>
              <a:rPr lang="pl-PL" sz="1900" b="1" dirty="0">
                <a:effectLst/>
                <a:ea typeface="Times New Roman" panose="02020603050405020304" pitchFamily="18" charset="0"/>
              </a:rPr>
              <a:t>Wirus pryszczycy zachowuje właściwości zakaźne w produktach mlecznych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, przechowywanych w niskich temperaturach: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w mleku i maśle – od 14 do 45 dni, w chłodni,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w odtłuszczonym mleku w proszku – do 2 lat. </a:t>
            </a:r>
          </a:p>
          <a:p>
            <a:r>
              <a:rPr lang="pl-PL" sz="1900" dirty="0">
                <a:effectLst/>
                <a:ea typeface="Times New Roman" panose="02020603050405020304" pitchFamily="18" charset="0"/>
              </a:rPr>
              <a:t>Pasteryzacja w 72</a:t>
            </a:r>
            <a:r>
              <a:rPr lang="pl-PL" sz="19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C przez 15 sekund, a następnie natychmiastowe, gwałtowne schłodzenie do temperatury 4,5</a:t>
            </a:r>
            <a:r>
              <a:rPr lang="pl-PL" sz="19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C,  nie eliminuje całkowicie wirusa pryszczycy z mleka.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19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1269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A9BD8-920C-7328-6411-EFD4A09B9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0052D4-211F-A74E-A205-F222C907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Choroba i jej objawy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95F2AD-D59B-B9AD-A332-EABE939D4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351338"/>
          </a:xfrm>
        </p:spPr>
        <p:txBody>
          <a:bodyPr>
            <a:normAutofit/>
          </a:bodyPr>
          <a:lstStyle/>
          <a:p>
            <a:r>
              <a:rPr lang="pl-PL" sz="2000" b="1" dirty="0"/>
              <a:t>Objawy kliniczne: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 pęcherze wypełnione płynem na skórze i błonach śluzowych w jamie ustnej, na racicach, na strzykach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kulawizna,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intensywny ślinotok,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 gorączka,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apatia, osowiałość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u bydła mlecznego znaczący spadek  produkcji mleka. </a:t>
            </a:r>
          </a:p>
          <a:p>
            <a:r>
              <a:rPr lang="pl-PL" sz="2000" dirty="0"/>
              <a:t>Choroba w stadzie może występować w postaci klasycznej z pęcherzami, gorączką i kulawizną lub w postaci łagodnej ze słabo wyrażonymi objawami klinicznymi.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6092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2B3DC-6202-018D-6929-6C06901AA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A2B26-53E8-E992-3884-13EFFA6C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Choroba i jej objawy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025C21-ECA5-1D9C-4C73-859298CB0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553"/>
            <a:ext cx="10515600" cy="4351338"/>
          </a:xfrm>
        </p:spPr>
        <p:txBody>
          <a:bodyPr>
            <a:normAutofit/>
          </a:bodyPr>
          <a:lstStyle/>
          <a:p>
            <a:r>
              <a:rPr lang="pl-PL" sz="2000" b="1" dirty="0"/>
              <a:t>U bydła </a:t>
            </a:r>
            <a:r>
              <a:rPr lang="pl-PL" sz="2000" dirty="0"/>
              <a:t>zwykle objawy są dobrze wyrażone. Pęcherze pojawiają się najczęściej na błonach śluzowych jamy ustnej, języka, policzków, dziąseł, warg i podniebienia. Przed uformowaniem pęcherza pojawia się blednięcie na niewielkim obszarze, pod którymi gromadzi się płyn.</a:t>
            </a:r>
            <a:r>
              <a:rPr lang="pl-PL" sz="2000" dirty="0">
                <a:ea typeface="Times New Roman" panose="02020603050405020304" pitchFamily="18" charset="0"/>
              </a:rPr>
              <a:t> P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ęcherze pękają w czasie 24 godzin od uformowania, pozostawiając wrzody powierzchniowe. Może dochodzić do rozdzielania się puszki racicowej wzdłuż koronki racic oraz do zzucia puszki racicowej w ciągu 2-6 tygodni od zakażenia. Zwierzęta ślinią się obficie. </a:t>
            </a:r>
            <a:r>
              <a:rPr lang="pl-PL" sz="2000" dirty="0"/>
              <a:t>Śmiertelność u osobników dorosłych jest zazwyczaj niska lub nie występuje wcale. U cieląt w wyniku zapalenia mięśnia sercowego (</a:t>
            </a:r>
            <a:r>
              <a:rPr lang="pl-PL" sz="2000" dirty="0" err="1"/>
              <a:t>myocarditis</a:t>
            </a:r>
            <a:r>
              <a:rPr lang="pl-PL" sz="2000" dirty="0"/>
              <a:t>)  śmiertelność osiąga około 50%. 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B284987E-2DB1-850C-2685-09483E0FC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69903"/>
              </p:ext>
            </p:extLst>
          </p:nvPr>
        </p:nvGraphicFramePr>
        <p:xfrm>
          <a:off x="1864983" y="3977379"/>
          <a:ext cx="6580927" cy="218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6643">
                  <a:extLst>
                    <a:ext uri="{9D8B030D-6E8A-4147-A177-3AD203B41FA5}">
                      <a16:colId xmlns:a16="http://schemas.microsoft.com/office/drawing/2014/main" val="2529432066"/>
                    </a:ext>
                  </a:extLst>
                </a:gridCol>
                <a:gridCol w="5014284">
                  <a:extLst>
                    <a:ext uri="{9D8B030D-6E8A-4147-A177-3AD203B41FA5}">
                      <a16:colId xmlns:a16="http://schemas.microsoft.com/office/drawing/2014/main" val="2875930036"/>
                    </a:ext>
                  </a:extLst>
                </a:gridCol>
              </a:tblGrid>
              <a:tr h="267010">
                <a:tc>
                  <a:txBody>
                    <a:bodyPr/>
                    <a:lstStyle/>
                    <a:p>
                      <a:pPr marL="449580" algn="ctr"/>
                      <a:r>
                        <a:rPr lang="pl-PL" sz="1400" b="1" dirty="0">
                          <a:effectLst/>
                        </a:rPr>
                        <a:t>Czas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49580" algn="just"/>
                      <a:r>
                        <a:rPr lang="pl-PL" sz="1400" b="1" dirty="0">
                          <a:effectLst/>
                        </a:rPr>
                        <a:t>Rodzaj zmian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15300187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449580" algn="l"/>
                      <a:r>
                        <a:rPr lang="pl-PL" sz="1400" dirty="0">
                          <a:effectLst/>
                        </a:rPr>
                        <a:t>0 – 2 dni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49580" algn="just"/>
                      <a:r>
                        <a:rPr lang="pl-PL" sz="1400">
                          <a:effectLst/>
                        </a:rPr>
                        <a:t>Miejscowe zblednięcie nabłonka, tworzenie się pęcherzyków i pęcherzy.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5308904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449580" algn="l"/>
                      <a:r>
                        <a:rPr lang="pl-PL" sz="1400" dirty="0">
                          <a:effectLst/>
                        </a:rPr>
                        <a:t>1 - 3 dni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49580" algn="just"/>
                      <a:r>
                        <a:rPr lang="pl-PL" sz="1400" dirty="0">
                          <a:effectLst/>
                        </a:rPr>
                        <a:t>Pęcherze świeżo pęknięte, ze strzępkami nabłonka na krawędzi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02123973"/>
                  </a:ext>
                </a:extLst>
              </a:tr>
              <a:tr h="5992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400" dirty="0">
                          <a:effectLst/>
                        </a:rPr>
                        <a:t>              3 - 10 dni 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49580" algn="just"/>
                      <a:r>
                        <a:rPr lang="pl-PL" sz="1400" dirty="0">
                          <a:effectLst/>
                        </a:rPr>
                        <a:t>Pęknięte pęcherze i wrzody bez nabłonka , regeneracja postępująca od krawędzi, blizny na powierzchni po zagojonych wrzodach. 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10542405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400" dirty="0">
                          <a:effectLst/>
                        </a:rPr>
                        <a:t>               &gt; 10 dni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49580" algn="just"/>
                      <a:r>
                        <a:rPr lang="pl-PL" sz="1400" dirty="0">
                          <a:effectLst/>
                        </a:rPr>
                        <a:t>Otwarte rany gdy wrzody są </a:t>
                      </a:r>
                      <a:r>
                        <a:rPr lang="pl-PL" sz="1400" dirty="0" err="1">
                          <a:effectLst/>
                        </a:rPr>
                        <a:t>nadkażone</a:t>
                      </a:r>
                      <a:r>
                        <a:rPr lang="pl-PL" sz="1400" dirty="0">
                          <a:effectLst/>
                        </a:rPr>
                        <a:t>, regeneracja od krawędzi.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7083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678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BB705-7390-736A-1451-D1C23589D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1555CC-B5BB-FDC2-9BF4-0CE462AD7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Choroba i jej objawy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1A6F81-F7ED-F2D9-777D-1A76E705C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553"/>
            <a:ext cx="10515600" cy="4351338"/>
          </a:xfrm>
        </p:spPr>
        <p:txBody>
          <a:bodyPr>
            <a:normAutofit/>
          </a:bodyPr>
          <a:lstStyle/>
          <a:p>
            <a:r>
              <a:rPr lang="pl-PL" sz="2000" b="1" dirty="0"/>
              <a:t>U bydła </a:t>
            </a:r>
            <a:r>
              <a:rPr lang="pl-PL" sz="2000" dirty="0"/>
              <a:t>zwykle objawy są dobrze wyrażone. 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55E67FF-1C28-8BC2-24DF-BFB506446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451" y="24200"/>
            <a:ext cx="4170613" cy="345154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5FCF558-2C23-02D9-9C28-E799312A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27" y="2243902"/>
            <a:ext cx="4170613" cy="320854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68525B1-4B93-8A83-3035-17C674B30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373" y="3578942"/>
            <a:ext cx="3429786" cy="27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73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A486A-71AB-8E63-0D28-A5A9444BB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B5D0C6-E6E7-A4D5-26D0-D6B8F8CD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4"/>
            <a:ext cx="10515600" cy="1325563"/>
          </a:xfrm>
        </p:spPr>
        <p:txBody>
          <a:bodyPr/>
          <a:lstStyle/>
          <a:p>
            <a:r>
              <a:rPr lang="pl-PL" sz="4400" dirty="0"/>
              <a:t>Choroba i jej objawy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21C5FB-C074-980C-C97E-9248664E8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13" y="1425217"/>
            <a:ext cx="10515600" cy="4351338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b="1" dirty="0"/>
              <a:t>U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świń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: objawy kliniczne dobrze wyrażone. Kulawizny mogą być  niezauważone, jeśli zakażone zwierzęta przebywają i poruszają się po miękkim podłożu. Pęcherzyki powstają na skórze koronek racic, piętkach i w szparach między racicznych, na tarczy ryjowej. Zakażone świnie poruszają się niechętnie, często pozostają w pozycji leżącej, a zmuszone do ruchu, kuleją i chodzą opierając się na czubkach racic. U ciężarnych loch występują częste ronienia. Wśród prosiąt  ssących śmiertelność jest bardzo wysoka.</a:t>
            </a:r>
          </a:p>
          <a:p>
            <a:endParaRPr lang="pl-PL" sz="2000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734377F-62FE-6D9C-1065-9B7E33B279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19"/>
          <a:stretch/>
        </p:blipFill>
        <p:spPr>
          <a:xfrm>
            <a:off x="2753031" y="3136489"/>
            <a:ext cx="5230761" cy="33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96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742A9-C102-0721-041A-9D988288D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8F84B-81CD-44F5-19F8-810CA346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Choroba i jej objawy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1FCE9D-F33B-418D-0E95-DAB2E70D4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73319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b="1" dirty="0"/>
          </a:p>
          <a:p>
            <a:r>
              <a:rPr lang="pl-PL" sz="2000" b="1" dirty="0"/>
              <a:t>U owiec i kóz: </a:t>
            </a:r>
            <a:r>
              <a:rPr lang="pl-PL" sz="2000" dirty="0"/>
              <a:t>objawy słabo wyrażone i trudne do uchwycenia, przebieg choroby łagodny. Pęcherzyki tworzą się wokół koronki racicy oraz pomiędzy racicami, w jamie ustnej pęcherzyki małych rozmiarów mogą rozwijać się na języku oraz na dziąsłach, a ich rozwój jest szybki i z tego powodu trudny do uchwycenia. Przy ostrym przebiegu choroby obserwuje się wystąpienie nagłych kulawizn u zwierząt. Zapalnemu racic często towarzyszy wydobywanie się serowatej ropy o nieprzyjemnym zapachu.  Wykrycie zmian chorobowych u owiec wymaga szczegółowego badania klinicznego wszystkich zwierząt w stadzie, w przeciwnym razie może dojść do niezauważenia choroby co spowoduje szerzenie się zakażeń.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4CBA46C-C1A1-DE05-6019-ECEAEFE7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260" y="196644"/>
            <a:ext cx="3699739" cy="666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2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4861A-2FCC-2B79-644C-474FDF561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731C8F-298B-A3C0-497B-BB079BC6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Choroba i jej objawy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1E17A5-B8FC-033C-4751-586495895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621622"/>
          </a:xfrm>
        </p:spPr>
        <p:txBody>
          <a:bodyPr>
            <a:normAutofit lnSpcReduction="10000"/>
          </a:bodyPr>
          <a:lstStyle/>
          <a:p>
            <a:r>
              <a:rPr lang="pl-PL" sz="1800" b="1" dirty="0"/>
              <a:t>Lokalizacja zmian: </a:t>
            </a:r>
            <a:r>
              <a:rPr lang="pl-PL" sz="1800" dirty="0"/>
              <a:t>pęcherz pryszczycowy pierwotny zlokalizowany jest w zależności od drogi  wniknięcia wirusa. Jeżeli zakażenie nastąpi przez: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jamę ustną: pierwotny pęcherz pryszczycowy zazwyczaj będzie znajdował się na języku,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kończyny: pierwotny pęcherz pryszczycowy będzie się znajdował w </a:t>
            </a:r>
            <a:r>
              <a:rPr lang="pl-PL" sz="1800" dirty="0" err="1"/>
              <a:t>szparzemiędzyracicznej</a:t>
            </a:r>
            <a:r>
              <a:rPr lang="pl-PL" sz="1800" dirty="0"/>
              <a:t>  lub na koronce racicy,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gruczoł mlekowy, np. podczas dojenia: pierwotny pęcherz pryszczycowy będzie  znajdował się na strzykach,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drogi oddechowe: pierwotny pęcherz  nie będzie dostrzegalny, ale wystąpi uogólniony proces chorobowy.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Aby nie pominąć szczegółów, dochodzenie należy prowadzić w określonej kolejności: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badanie należy rozpocząć od zwierzęcia, z powodu którego hodowca wezwał lekarza weterynarii</a:t>
            </a:r>
            <a:r>
              <a:rPr lang="pl-PL" sz="1800" dirty="0">
                <a:solidFill>
                  <a:prstClr val="black"/>
                </a:solidFill>
              </a:rPr>
              <a:t>, zbadać okolice jamy ustnej, kończyny, wymiona.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Odnotować umiejscowienie pęcherzy całych lub pękniętych, wrzody powierzchniowe i głębokie, zmiany chorobowe bliznowate lub zanikające,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zwierzęta będące w kontakcie zbadać w taki sam sposób,</a:t>
            </a: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 zakończenie zbadać resztę zwierząt w gospodarstwie, zwłaszcza inne gatunki podatne. </a:t>
            </a: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7050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C60EC-36E6-07C8-C7A8-4ABC3025E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EC30E7-DAB7-5832-270E-7538B721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Badania laboratoryjne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7E64BA-1F3B-73DA-E5BA-0CC4B6D1F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621622"/>
          </a:xfrm>
        </p:spPr>
        <p:txBody>
          <a:bodyPr>
            <a:normAutofit/>
          </a:bodyPr>
          <a:lstStyle/>
          <a:p>
            <a:r>
              <a:rPr lang="pl-PL" sz="1800" b="1" dirty="0"/>
              <a:t>Badania laboratoryjne w kierunku pryszczycy wykonuje Zakład Pryszczycy w Zduńskiej Woli.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Pobieranie próbek do badań: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nabłonek z nieuszkodzonych lub świeżo pękniętych pęcherzy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płynna zawartość pęcherzy pobrana strzykawką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pełna krew do badań </a:t>
            </a:r>
            <a:r>
              <a:rPr lang="pl-PL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wiruslogicznych</a:t>
            </a:r>
            <a:endParaRPr lang="pl-PL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surowica do badań serologicznych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mleko od bydła w okresie laktacji,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nasienie od rozpłodników,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od zwierząt padłych: próbki tkanek, w tym węzłów chłonnych, nerki, śledziony, serca, tarczycy, nadnerczy 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śluz z jamy gardłowej z widocznymi fragmentami tkanki nabłonkowej, bez śladów krwi i treści pokarmowej (</a:t>
            </a:r>
            <a:r>
              <a:rPr lang="pl-PL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probang</a:t>
            </a: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sample</a:t>
            </a: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); od bydła owiec i kóz, gdy zachodzi podejrzenie nosicielstwa wirusa pryszczycy,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6973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16474-C414-7358-8E21-0CC8891BA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8B10C0-337B-F55A-A676-F15BA6AC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Materiały pomocnicze – </a:t>
            </a:r>
            <a:r>
              <a:rPr lang="pl-PL" dirty="0"/>
              <a:t>Eu FMD </a:t>
            </a:r>
            <a:r>
              <a:rPr lang="pl-PL" sz="4400" dirty="0"/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65F17-4D8A-1BD4-D06D-D59D13939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621622"/>
          </a:xfrm>
        </p:spPr>
        <p:txBody>
          <a:bodyPr>
            <a:normAutofit/>
          </a:bodyPr>
          <a:lstStyle/>
          <a:p>
            <a:r>
              <a:rPr lang="pl-PL" sz="1800" b="1" dirty="0"/>
              <a:t>Badanie kliniczne: </a:t>
            </a:r>
          </a:p>
          <a:p>
            <a:pPr marL="0" indent="0">
              <a:buNone/>
            </a:pPr>
            <a:r>
              <a:rPr lang="pl-PL" sz="1800" b="1" dirty="0">
                <a:hlinkClick r:id="rId2"/>
              </a:rPr>
              <a:t>https://www.youtube.com/watch?v=eOzG8ksVUs8</a:t>
            </a:r>
            <a:endParaRPr lang="pl-PL" sz="1800" b="1" dirty="0"/>
          </a:p>
          <a:p>
            <a:pPr marL="0" indent="0">
              <a:buNone/>
            </a:pPr>
            <a:endParaRPr lang="pl-PL" sz="1800" b="1" dirty="0"/>
          </a:p>
          <a:p>
            <a:r>
              <a:rPr lang="pl-PL" sz="1800" b="1" dirty="0" err="1"/>
              <a:t>Probang</a:t>
            </a:r>
            <a:r>
              <a:rPr lang="pl-PL" sz="1800" b="1" dirty="0"/>
              <a:t> </a:t>
            </a:r>
            <a:r>
              <a:rPr lang="pl-PL" sz="1800" b="1" dirty="0" err="1"/>
              <a:t>sample</a:t>
            </a:r>
            <a:r>
              <a:rPr lang="pl-PL" sz="1800" b="1" dirty="0"/>
              <a:t> – </a:t>
            </a:r>
            <a:r>
              <a:rPr lang="pl-PL" sz="1800" b="1" dirty="0" err="1"/>
              <a:t>próbkobranie</a:t>
            </a:r>
            <a:r>
              <a:rPr lang="pl-PL" sz="1800" b="1" dirty="0"/>
              <a:t>: </a:t>
            </a:r>
          </a:p>
          <a:p>
            <a:pPr marL="0" indent="0">
              <a:buNone/>
            </a:pPr>
            <a:r>
              <a:rPr lang="pl-PL" sz="1800" b="1" dirty="0">
                <a:hlinkClick r:id="rId3"/>
              </a:rPr>
              <a:t>https://www.youtube.com/watch?v=rBrFxpOAD7k</a:t>
            </a:r>
            <a:endParaRPr lang="pl-PL" sz="1800" b="1" dirty="0"/>
          </a:p>
          <a:p>
            <a:pPr marL="0" indent="0">
              <a:buNone/>
            </a:pPr>
            <a:endParaRPr lang="pl-PL" sz="1800" b="1" dirty="0">
              <a:hlinkClick r:id="rId4"/>
            </a:endParaRPr>
          </a:p>
          <a:p>
            <a:pPr marL="0" indent="0">
              <a:buNone/>
            </a:pPr>
            <a:r>
              <a:rPr lang="pl-PL" sz="1800" b="1" dirty="0">
                <a:hlinkClick r:id="rId4"/>
              </a:rPr>
              <a:t>https://www.youtube.com/watch?v=My3fzEgiBRw</a:t>
            </a:r>
            <a:endParaRPr lang="pl-PL" sz="1800" b="1" dirty="0"/>
          </a:p>
          <a:p>
            <a:pPr marL="0" indent="0">
              <a:buNone/>
            </a:pPr>
            <a:endParaRPr lang="pl-PL" sz="1800" b="1" dirty="0"/>
          </a:p>
          <a:p>
            <a:endParaRPr lang="pl-PL" sz="18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9909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67E03-996E-49E0-B53E-7D4E039C3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C8FE22-AFB7-922F-B895-59CD3117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Sytuacja epidemiologiczna 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33800A-E37A-5AFE-9281-C86F52B26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351338"/>
          </a:xfrm>
        </p:spPr>
        <p:txBody>
          <a:bodyPr>
            <a:normAutofit/>
          </a:bodyPr>
          <a:lstStyle/>
          <a:p>
            <a:r>
              <a:rPr lang="pl-PL" sz="2400" dirty="0"/>
              <a:t>W Polsce ostatnie ognisko pryszczycy stwierdzono w 1971 roku.</a:t>
            </a:r>
          </a:p>
          <a:p>
            <a:r>
              <a:rPr lang="pl-PL" sz="2400" dirty="0"/>
              <a:t>Choroba występuje endemicznie w wielu krajach Azji. </a:t>
            </a:r>
          </a:p>
          <a:p>
            <a:r>
              <a:rPr lang="pl-PL" sz="2400" dirty="0"/>
              <a:t>Ostatnie zakażenia w Europie występowały we Włoszech (1993), w Grecji (1994), Wielkiej Brytanii (2001 i 2007), Irlandii, Francji, Holandii (2001). </a:t>
            </a:r>
          </a:p>
          <a:p>
            <a:r>
              <a:rPr lang="pl-PL" sz="2400" dirty="0"/>
              <a:t>W 2011 roku stwierdzono ogniska pryszczycy u zwierząt wolno żyjących oraz  gospodarskich w Bułgarii.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6248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B3435-9EAC-D472-E868-5695339EB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9B1FAE-1A7F-61EC-0F1D-227B6A33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50" y="2252920"/>
            <a:ext cx="10810592" cy="82993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Dziękuję za uwagę   </a:t>
            </a:r>
          </a:p>
        </p:txBody>
      </p:sp>
    </p:spTree>
    <p:extLst>
      <p:ext uri="{BB962C8B-B14F-4D97-AF65-F5344CB8AC3E}">
        <p14:creationId xmlns:p14="http://schemas.microsoft.com/office/powerpoint/2010/main" val="1806361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D0FD3-04E5-C27A-6274-FADBECDA7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98D8DF-3C7C-9639-E07D-824596DD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365125"/>
            <a:ext cx="10515600" cy="1325563"/>
          </a:xfrm>
        </p:spPr>
        <p:txBody>
          <a:bodyPr/>
          <a:lstStyle/>
          <a:p>
            <a:r>
              <a:rPr lang="pl-PL" sz="4400" dirty="0"/>
              <a:t>Sytuacja epidemiologiczna 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E97108-BAE2-57E2-C8C6-B68F041D3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58" y="1621759"/>
            <a:ext cx="7263093" cy="4351338"/>
          </a:xfrm>
        </p:spPr>
        <p:txBody>
          <a:bodyPr>
            <a:normAutofit/>
          </a:bodyPr>
          <a:lstStyle/>
          <a:p>
            <a:r>
              <a:rPr lang="pl-PL" sz="2000" b="1" dirty="0"/>
              <a:t>10 stycznia 2025 r. FMD potwierdzono w Niemczech</a:t>
            </a:r>
            <a:r>
              <a:rPr lang="pl-PL" sz="2000" dirty="0"/>
              <a:t>, u 3 bawołów wodnych utrzymywanych w niewielkim gospodarstwie, utrzymującym łącznie 14 bawołów, zlokalizowanym w pobliżu Berlina (federal </a:t>
            </a:r>
            <a:r>
              <a:rPr lang="pl-PL" sz="2000" dirty="0" err="1"/>
              <a:t>state</a:t>
            </a:r>
            <a:r>
              <a:rPr lang="pl-PL" sz="2000" dirty="0"/>
              <a:t> Brandenburg/  </a:t>
            </a:r>
            <a:r>
              <a:rPr lang="pl-PL" sz="2000" dirty="0" err="1"/>
              <a:t>district</a:t>
            </a:r>
            <a:r>
              <a:rPr lang="pl-PL" sz="2000" dirty="0"/>
              <a:t> </a:t>
            </a:r>
            <a:r>
              <a:rPr lang="pl-PL" sz="2000" dirty="0" err="1"/>
              <a:t>Markisch-Oderland</a:t>
            </a:r>
            <a:r>
              <a:rPr lang="pl-PL" sz="2000" dirty="0"/>
              <a:t>/  </a:t>
            </a:r>
            <a:r>
              <a:rPr lang="pl-PL" sz="2000" dirty="0" err="1"/>
              <a:t>Hoppegarten</a:t>
            </a:r>
            <a:r>
              <a:rPr lang="pl-PL" sz="2000" dirty="0"/>
              <a:t>). </a:t>
            </a:r>
          </a:p>
          <a:p>
            <a:r>
              <a:rPr lang="pl-PL" sz="2000" dirty="0"/>
              <a:t>Próbki do badań laboratoryjnych pobrano 9 stycznia. Zwierzęta zakażone padły. Wstępne podejrzenie choroby niebieskiego języka (BT) zostało wykluczone. Metodą RT-PCR wykryto obecność materiału genetycznego wirusa pryszczycy. </a:t>
            </a:r>
          </a:p>
          <a:p>
            <a:r>
              <a:rPr lang="pl-PL" sz="2000" dirty="0"/>
              <a:t>Nie było przemieszczeń zwierząt ani produktów z i do gospodarstwa. Pozostałe zwierzęta w gospodarstwie zostały uśmiercone. Wokół ogniska w promieniu 3 i 10 km wyznaczono obszar zapowietrzony i zagrożony. </a:t>
            </a:r>
          </a:p>
          <a:p>
            <a:pPr>
              <a:buFontTx/>
              <a:buChar char="-"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4B77FA-F4FF-4750-1D45-3FFDB226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749"/>
          <a:stretch/>
        </p:blipFill>
        <p:spPr>
          <a:xfrm>
            <a:off x="7767705" y="1120878"/>
            <a:ext cx="4301105" cy="51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3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888755-9E8E-32E6-CF90-79A96926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515600" cy="1325563"/>
          </a:xfrm>
        </p:spPr>
        <p:txBody>
          <a:bodyPr/>
          <a:lstStyle/>
          <a:p>
            <a:r>
              <a:rPr lang="pl-PL" sz="4400" dirty="0"/>
              <a:t>Choroba i jej przyczyny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583CF8-5F7C-A9E3-E96F-1D7868DE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755"/>
            <a:ext cx="10515600" cy="4351338"/>
          </a:xfrm>
        </p:spPr>
        <p:txBody>
          <a:bodyPr>
            <a:normAutofit/>
          </a:bodyPr>
          <a:lstStyle/>
          <a:p>
            <a:r>
              <a:rPr lang="pl-PL" sz="2000" dirty="0"/>
              <a:t>Zakaźna i zaraźliwa wirusowa choroba </a:t>
            </a:r>
            <a:r>
              <a:rPr lang="pl-PL" sz="2000" b="1" dirty="0"/>
              <a:t>zwierząt parzystokopytnych domowych</a:t>
            </a:r>
            <a:r>
              <a:rPr lang="pl-PL" sz="2000" dirty="0"/>
              <a:t> (w tym bydła, owiec, kóz, świń) </a:t>
            </a:r>
            <a:r>
              <a:rPr lang="pl-PL" sz="2000" b="1" dirty="0"/>
              <a:t>i dzikich</a:t>
            </a:r>
            <a:r>
              <a:rPr lang="pl-PL" sz="2000" dirty="0"/>
              <a:t>. </a:t>
            </a:r>
          </a:p>
          <a:p>
            <a:r>
              <a:rPr lang="pl-PL" sz="2000" b="1" dirty="0"/>
              <a:t>Czynnik etiologiczny: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 wirus z rodziny </a:t>
            </a:r>
            <a:r>
              <a:rPr lang="pl-PL" sz="2000" dirty="0" err="1"/>
              <a:t>Picornaviridae</a:t>
            </a:r>
            <a:r>
              <a:rPr lang="pl-PL" sz="2000" dirty="0"/>
              <a:t>, rodzaj: </a:t>
            </a:r>
            <a:r>
              <a:rPr lang="pl-PL" sz="2000" dirty="0" err="1"/>
              <a:t>Apthovirus</a:t>
            </a:r>
            <a:endParaRPr lang="pl-PL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znanych jest siedem </a:t>
            </a:r>
            <a:r>
              <a:rPr lang="pl-PL" sz="2000" dirty="0" err="1"/>
              <a:t>serotypów</a:t>
            </a:r>
            <a:r>
              <a:rPr lang="pl-PL" sz="2000" dirty="0"/>
              <a:t> wirusa: A, C, O, Asia 1, SAT 1, SAT 2, SAT 3</a:t>
            </a:r>
          </a:p>
          <a:p>
            <a:r>
              <a:rPr lang="pl-PL" sz="2000" b="1" dirty="0"/>
              <a:t>Okres inkubacji: </a:t>
            </a:r>
            <a:r>
              <a:rPr lang="pl-PL" sz="2000" dirty="0"/>
              <a:t>minimum 2 dni, maksymalnie 14 dni, najczęściej od 3 do 8 dni. Zakażone zwierzęta już w okresie inkubacji wydalają wirusa zanim  pojawią się u nich objawy kliniczne choroby. </a:t>
            </a:r>
          </a:p>
          <a:p>
            <a:r>
              <a:rPr lang="pl-PL" sz="2000" dirty="0"/>
              <a:t>Wirus jest obecny we wszystkich wydalinach i wydzielinach. Wirus  wydzielany jest  ze śliną, wydychanym powietrzem i moczem już na 24 do 48 godzin przed powstaniem pęcherzy pryszczycowych.</a:t>
            </a:r>
          </a:p>
          <a:p>
            <a:endParaRPr lang="pl-PL" sz="20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6BFEEE4-8C77-0135-0BB9-367606278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690" y="4925670"/>
            <a:ext cx="2850586" cy="19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99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8589E-2238-71C1-0013-D0F78360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5B12E4-F4BD-0661-5DA0-3B8FEE22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515600" cy="1325563"/>
          </a:xfrm>
        </p:spPr>
        <p:txBody>
          <a:bodyPr/>
          <a:lstStyle/>
          <a:p>
            <a:r>
              <a:rPr lang="pl-PL" sz="4400" dirty="0"/>
              <a:t>Choroba i jej przyczyny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4B28A3-7970-5231-468B-5BE80B59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3" y="1223116"/>
            <a:ext cx="10515600" cy="5000703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Zakażone zwierzęta wydalają wirusa w dużych ilościach przede wszystkim z: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płynem surowiczym z pęcherzy oraz z nabłonkiem  ścian pęcherzy,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śliną, moczem, kałem, nasieniem, wodami płodowymi,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wydychanym  powietrzem: ze względu na wysoce zakaźny charakter choroby, możliwość rozprzestrzenia się drogą </a:t>
            </a:r>
            <a:r>
              <a:rPr lang="pl-PL" sz="2400" dirty="0" err="1"/>
              <a:t>aerogenną</a:t>
            </a:r>
            <a:r>
              <a:rPr lang="pl-PL" sz="2400" dirty="0"/>
              <a:t> wraz z aerozolem zakażonym wirusem</a:t>
            </a:r>
          </a:p>
          <a:p>
            <a:r>
              <a:rPr lang="pl-PL" b="1" dirty="0"/>
              <a:t>Źródłem zakażenia może być także: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droga pokarmową  w wyniku skarmiania skażonej karmy,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przemieszczanie się zakażonych zwierząt lub wszelkich produktów  pochodzących od takich zwierząt, zakażonego sprzętu, pojazdów, ludzi.</a:t>
            </a:r>
          </a:p>
          <a:p>
            <a:r>
              <a:rPr lang="pl-PL" sz="2400" b="1" dirty="0"/>
              <a:t>Owady, </a:t>
            </a:r>
            <a:r>
              <a:rPr lang="pl-PL" sz="2400" dirty="0"/>
              <a:t>jako biologiczne wektory </a:t>
            </a:r>
            <a:r>
              <a:rPr lang="pl-PL" sz="2400" b="1" dirty="0"/>
              <a:t>nie mają znaczenia </a:t>
            </a:r>
            <a:r>
              <a:rPr lang="pl-PL" sz="2400" dirty="0"/>
              <a:t>w rozprzestrzenianiu się pryszczycy. </a:t>
            </a:r>
            <a:endParaRPr lang="pl-PL" sz="20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449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619E5-BE7C-574F-FFA9-0C80E1438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909ECB-8457-6249-5AA1-96CBE75C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515600" cy="1325563"/>
          </a:xfrm>
        </p:spPr>
        <p:txBody>
          <a:bodyPr/>
          <a:lstStyle/>
          <a:p>
            <a:r>
              <a:rPr lang="pl-PL" sz="4400" dirty="0"/>
              <a:t>Choroba i jej przyczyny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7CEFDD-29DF-22B4-F2BE-0D53D8FFA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3" y="1223116"/>
            <a:ext cx="10515600" cy="5000703"/>
          </a:xfrm>
        </p:spPr>
        <p:txBody>
          <a:bodyPr>
            <a:normAutofit/>
          </a:bodyPr>
          <a:lstStyle/>
          <a:p>
            <a:r>
              <a:rPr lang="pl-PL" sz="2000" dirty="0">
                <a:effectLst/>
                <a:ea typeface="Times New Roman" panose="02020603050405020304" pitchFamily="18" charset="0"/>
              </a:rPr>
              <a:t>Wrażliwe zwierzęta gatunków podatnych przebywające  razem ze zwierzętami u których choroba występuje w fazie klinicznej szybko ulegają zakażeniu. Rozwój choroby oraz wystąpienie  objawów  klinicznych można zaobserwować u nich już w czasie 3-5 dni. </a:t>
            </a: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Wirus wnika do komórki i namnaża się głównie w błonach śluzowych gardła i części podniebienia miękkiego, a następnie rozprzestrzenia się  wraz z krwią do miejsc  predylekcyjnych gdzie tworzą się pęcherze wtórne. Wirus namnaża się w warstwie kolczystej naskórka, powoduje to lizę komórek gromadzenie się płynów wewnątrzkomórkowych i poza komórkowych, a w efekcie końcowym  tworzą się  zmiany pęcherzowe</a:t>
            </a: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Zakażenie u przeżuwaczy najczęściej następuje przez układ oddechowy, wirusem rozproszonym w powietrzu w postaci zakaźnego aerozolu. Wnikanie wirusa do organizmu zwierząt oraz  ich zakażanie jest ułatwione przez występujące  uszkodzenia skóry i błon śluzowych - otarcia, pęknięcia skóry kończyn i racic, jamy ustnej, pyska, nosa i wymion.</a:t>
            </a: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Przeżuwacze są  mniej wrażliwe na zakażenie przez przewód pokarmowym niż świnie, a do zakażenia drogą pokarmową konieczne są większe ilości wirusa. </a:t>
            </a:r>
            <a:endParaRPr lang="pl-PL" sz="2000" b="1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1358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DA0E8-A945-E331-F45A-60711C884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0E5CAA-D73C-DE41-0F7D-F2AB054A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515600" cy="1325563"/>
          </a:xfrm>
        </p:spPr>
        <p:txBody>
          <a:bodyPr/>
          <a:lstStyle/>
          <a:p>
            <a:r>
              <a:rPr lang="pl-PL" sz="4400" dirty="0"/>
              <a:t>Choroba i jej przyczyny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4186AB-BA57-7BD1-709B-D31AE1563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3" y="1223116"/>
            <a:ext cx="10515600" cy="5000703"/>
          </a:xfrm>
        </p:spPr>
        <p:txBody>
          <a:bodyPr>
            <a:normAutofit/>
          </a:bodyPr>
          <a:lstStyle/>
          <a:p>
            <a:r>
              <a:rPr lang="pl-PL" sz="2000" b="1" dirty="0">
                <a:ea typeface="Times New Roman" panose="02020603050405020304" pitchFamily="18" charset="0"/>
              </a:rPr>
              <a:t>Transmisja wirusa z wiatrem: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Przenoszenie się choroby z wiatrem nad lądem odbywa się najczęściej na odległość do 10 kilometrów.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Istnieje ryzyko transmisji wirusa z wiatrem i zakażenia zwierząt oddalonych od ogniska, pomiędzy którymi nie doszło do bezpośredniego kontaktu.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Po uwolnieniu zakażonych aerozoli do atmosfery, tworzy się „ strumień”, który ulega rozpraszaniu przez wiatr w kierunku poziomym i pionowym. Aby wystarczająco duże ilości wirusa utrzymywały się blisko powierzchni, rozpraszanie pionowe musi być ograniczone. Jednakże, w sprzyjających  warunkach atmosferycznych, masy zakażonego powietrza mogą unosić się pionowo, przebywać znaczne odległości, a następnie  powracać do poziomu gruntu.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Świnie przez drogi  oddechowe  wydalają  duże ilości wirusa wraz z powietrzem, bydło natomiast  jest bardzo wrażliwe na zakażenie tą drogą, aspirując zakażony aerozol. Dlatego często występującym  sposobem rozprzestrzeniania choroby, jest przenoszenie się wirusa z trzody chlewnej na bydło </a:t>
            </a:r>
            <a:r>
              <a:rPr lang="pl-PL" sz="1800" dirty="0" err="1"/>
              <a:t>droą</a:t>
            </a:r>
            <a:r>
              <a:rPr lang="pl-PL" sz="1800" dirty="0"/>
              <a:t> </a:t>
            </a:r>
            <a:r>
              <a:rPr lang="pl-PL" sz="1800" dirty="0" err="1"/>
              <a:t>aerogenną</a:t>
            </a:r>
            <a:r>
              <a:rPr lang="pl-PL" sz="1800" dirty="0"/>
              <a:t>.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877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B9CCF-B6D4-DBA8-292D-B4F0431C1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2A9BEC-1204-C112-FA22-87E27283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729824" cy="1325563"/>
          </a:xfrm>
        </p:spPr>
        <p:txBody>
          <a:bodyPr>
            <a:normAutofit/>
          </a:bodyPr>
          <a:lstStyle/>
          <a:p>
            <a:r>
              <a:rPr lang="pl-PL" sz="4000" dirty="0"/>
              <a:t>Wrażliwość i przeżywalność wirusa w środowisku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7CEFD0-1ABE-3CFA-7DED-7BDFDB31E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754"/>
            <a:ext cx="10515600" cy="5042815"/>
          </a:xfrm>
        </p:spPr>
        <p:txBody>
          <a:bodyPr>
            <a:normAutofit/>
          </a:bodyPr>
          <a:lstStyle/>
          <a:p>
            <a:r>
              <a:rPr lang="pl-PL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Wirus jest szczególnie wrażliwy na </a:t>
            </a:r>
            <a:r>
              <a:rPr lang="pl-PL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</a:t>
            </a:r>
            <a:r>
              <a:rPr lang="pl-PL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poniżej i powyżej wartości 7.2-7.6. </a:t>
            </a:r>
          </a:p>
          <a:p>
            <a:r>
              <a:rPr lang="pl-PL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Wykazuje względnie  wysoką oporność na czynniki fizyczne i chemiczne w zależności od </a:t>
            </a:r>
            <a:r>
              <a:rPr lang="pl-PL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</a:t>
            </a:r>
            <a:r>
              <a:rPr lang="pl-PL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wilgotności i temperatury, a także od szczepu wirusa.</a:t>
            </a:r>
          </a:p>
          <a:p>
            <a:r>
              <a:rPr lang="pl-PL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Wirus  zachowuje zjadliwość przez długi czas w temperaturze już 4</a:t>
            </a:r>
            <a:r>
              <a:rPr lang="pl-PL" sz="19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 </a:t>
            </a:r>
            <a:r>
              <a:rPr lang="pl-PL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w </a:t>
            </a:r>
            <a:r>
              <a:rPr lang="pl-PL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</a:t>
            </a:r>
            <a:r>
              <a:rPr lang="pl-PL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obojętnym. Niskie  temperatury poniżej 0</a:t>
            </a:r>
            <a:r>
              <a:rPr lang="pl-PL" sz="19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pl-PL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 konserwują wirus pryszczycy. </a:t>
            </a:r>
            <a:r>
              <a:rPr lang="pl-PL" sz="1900" dirty="0"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pl-PL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miejscach zaciemnionych, w wysokiej wilgotności i niskiej temperaturze wirus zachowuje długo zjadliwość.</a:t>
            </a:r>
          </a:p>
          <a:p>
            <a:r>
              <a:rPr lang="pl-PL" sz="1900" dirty="0"/>
              <a:t>W kwaśnym mleku ginie po 24 godzinach, w mięśniach zwierząt po uboju w których </a:t>
            </a:r>
            <a:r>
              <a:rPr lang="pl-PL" sz="1900" dirty="0" err="1"/>
              <a:t>pH</a:t>
            </a:r>
            <a:r>
              <a:rPr lang="pl-PL" sz="1900" dirty="0"/>
              <a:t> obniżyło się poniżej 6, po 1 – 2 dniach. Jeśli tusze  zostaną  szybko schłodzone lub zamrożone zanim </a:t>
            </a:r>
            <a:r>
              <a:rPr lang="pl-PL" sz="1900" dirty="0" err="1"/>
              <a:t>pH</a:t>
            </a:r>
            <a:r>
              <a:rPr lang="pl-PL" sz="1900" dirty="0"/>
              <a:t> ulegnie obniżeniu, wirus może w nich przetrwać przez kilka tygodni lub nawet miesięcy w mięśniach, węzłach chłonnych i szpiku kostnym. </a:t>
            </a:r>
          </a:p>
          <a:p>
            <a:r>
              <a:rPr lang="pl-PL" sz="1900" dirty="0"/>
              <a:t>Wirus ginie bardzo szybko w </a:t>
            </a:r>
            <a:r>
              <a:rPr lang="pl-PL" sz="1900" dirty="0" err="1"/>
              <a:t>pH</a:t>
            </a:r>
            <a:r>
              <a:rPr lang="pl-PL" sz="1900" dirty="0"/>
              <a:t>  poniżej 5,0 lub powyżej 11,0. Większość szczepów wirusa poddana działaniu temperatury 56</a:t>
            </a:r>
            <a:r>
              <a:rPr lang="pl-PL" sz="19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l-PL" sz="1900" dirty="0"/>
              <a:t>C przez  30 minut ulega inaktywacji. </a:t>
            </a:r>
          </a:p>
          <a:p>
            <a:pPr marL="0" indent="0">
              <a:buNone/>
            </a:pPr>
            <a:r>
              <a:rPr lang="pl-PL" sz="2000" dirty="0"/>
              <a:t>	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648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289B3-9917-5841-1C38-3044F2F4A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0A4DF-12F0-3097-1A1B-A0FC9794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729824" cy="1325563"/>
          </a:xfrm>
        </p:spPr>
        <p:txBody>
          <a:bodyPr>
            <a:normAutofit/>
          </a:bodyPr>
          <a:lstStyle/>
          <a:p>
            <a:r>
              <a:rPr lang="pl-PL" sz="4000" dirty="0"/>
              <a:t>Wrażliwość i przeżywalność wirusa w środowisku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57B959-71F5-1C7E-2917-2D12E92A1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754"/>
            <a:ext cx="10515600" cy="5042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900" dirty="0"/>
          </a:p>
          <a:p>
            <a:r>
              <a:rPr lang="pl-PL" sz="2000" b="1" dirty="0">
                <a:effectLst/>
                <a:ea typeface="Times New Roman" panose="02020603050405020304" pitchFamily="18" charset="0"/>
              </a:rPr>
              <a:t>Ponieważ </a:t>
            </a:r>
            <a:r>
              <a:rPr lang="pl-PL" sz="2000" b="1" dirty="0" err="1">
                <a:effectLst/>
                <a:ea typeface="Times New Roman" panose="02020603050405020304" pitchFamily="18" charset="0"/>
              </a:rPr>
              <a:t>wirion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 nie posiada otoczki lipidowej, jest wrażliwy na środki dezynfekujące kwasowe jak i zasadowe, a niewrażliwy na rozpuszczalniki organiczne (np. alkohol). </a:t>
            </a:r>
          </a:p>
          <a:p>
            <a:r>
              <a:rPr lang="pl-PL" sz="2000" b="1" u="sng" dirty="0">
                <a:ea typeface="Times New Roman" panose="02020603050405020304" pitchFamily="18" charset="0"/>
              </a:rPr>
              <a:t>Skuteczne środki odkażające:</a:t>
            </a:r>
          </a:p>
          <a:p>
            <a:pPr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ł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ug sodowy (NaOH) roztwór 2%</a:t>
            </a:r>
          </a:p>
          <a:p>
            <a:pPr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węglan sodu (Na</a:t>
            </a:r>
            <a:r>
              <a:rPr lang="pl-PL" sz="2000" b="1" baseline="-25000" dirty="0">
                <a:ea typeface="Times New Roman" panose="02020603050405020304" pitchFamily="18" charset="0"/>
              </a:rPr>
              <a:t>2</a:t>
            </a:r>
            <a:r>
              <a:rPr lang="pl-PL" sz="2000" b="1" dirty="0">
                <a:ea typeface="Times New Roman" panose="02020603050405020304" pitchFamily="18" charset="0"/>
              </a:rPr>
              <a:t>CO</a:t>
            </a:r>
            <a:r>
              <a:rPr lang="pl-PL" sz="2000" b="1" baseline="-25000" dirty="0">
                <a:ea typeface="Times New Roman" panose="02020603050405020304" pitchFamily="18" charset="0"/>
              </a:rPr>
              <a:t>3</a:t>
            </a:r>
            <a:r>
              <a:rPr lang="pl-PL" sz="2000" b="1" dirty="0">
                <a:ea typeface="Times New Roman" panose="02020603050405020304" pitchFamily="18" charset="0"/>
              </a:rPr>
              <a:t>) roztwór 4%</a:t>
            </a:r>
          </a:p>
          <a:p>
            <a:pPr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kwas octowy (CH</a:t>
            </a:r>
            <a:r>
              <a:rPr lang="pl-PL" sz="2000" b="1" baseline="-25000" dirty="0">
                <a:ea typeface="Times New Roman" panose="02020603050405020304" pitchFamily="18" charset="0"/>
              </a:rPr>
              <a:t>3</a:t>
            </a:r>
            <a:r>
              <a:rPr lang="pl-PL" sz="2000" b="1" dirty="0">
                <a:ea typeface="Times New Roman" panose="02020603050405020304" pitchFamily="18" charset="0"/>
              </a:rPr>
              <a:t>COOH) roztwór 2%</a:t>
            </a:r>
          </a:p>
          <a:p>
            <a:pPr marL="0" indent="0">
              <a:buNone/>
            </a:pPr>
            <a:endParaRPr lang="pl-PL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l-PL" sz="2000" b="1" dirty="0">
                <a:ea typeface="Times New Roman" panose="02020603050405020304" pitchFamily="18" charset="0"/>
              </a:rPr>
              <a:t>Nieskuteczne środki odkażające:</a:t>
            </a:r>
          </a:p>
          <a:p>
            <a:pPr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ś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rodki </a:t>
            </a:r>
            <a:r>
              <a:rPr lang="pl-PL" sz="2000" b="1" dirty="0" err="1">
                <a:effectLst/>
                <a:ea typeface="Times New Roman" panose="02020603050405020304" pitchFamily="18" charset="0"/>
              </a:rPr>
              <a:t>jodoforowe</a:t>
            </a:r>
            <a:endParaRPr lang="pl-PL" sz="2000" b="1" dirty="0">
              <a:effectLst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fenol</a:t>
            </a:r>
          </a:p>
          <a:p>
            <a:pPr>
              <a:buFontTx/>
              <a:buChar char="-"/>
            </a:pPr>
            <a:r>
              <a:rPr lang="pl-PL" sz="2000" b="1" dirty="0">
                <a:effectLst/>
                <a:ea typeface="Times New Roman" panose="02020603050405020304" pitchFamily="18" charset="0"/>
              </a:rPr>
              <a:t>czwartorzędowe związki amoniowe </a:t>
            </a:r>
            <a:r>
              <a:rPr lang="pl-PL" sz="2000" dirty="0"/>
              <a:t>	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4863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2060</Words>
  <Application>Microsoft Office PowerPoint</Application>
  <PresentationFormat>Panoramiczny</PresentationFormat>
  <Paragraphs>146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Times New Roman</vt:lpstr>
      <vt:lpstr>Wingdings</vt:lpstr>
      <vt:lpstr>Motyw pakietu Office</vt:lpstr>
      <vt:lpstr>Pryszczyca  (Foot-and-mouth disease, FMD)   </vt:lpstr>
      <vt:lpstr>Sytuacja epidemiologiczna  </vt:lpstr>
      <vt:lpstr>Sytuacja epidemiologiczna  </vt:lpstr>
      <vt:lpstr>Choroba i jej przyczyny</vt:lpstr>
      <vt:lpstr>Choroba i jej przyczyny</vt:lpstr>
      <vt:lpstr>Choroba i jej przyczyny</vt:lpstr>
      <vt:lpstr>Choroba i jej przyczyny</vt:lpstr>
      <vt:lpstr>Wrażliwość i przeżywalność wirusa w środowisku </vt:lpstr>
      <vt:lpstr>Wrażliwość i przeżywalność wirusa w środowisku </vt:lpstr>
      <vt:lpstr>Wrażliwość i przeżywalność wirusa w środowisku </vt:lpstr>
      <vt:lpstr>Wrażliwość i przeżywalność wirusa w środowisku </vt:lpstr>
      <vt:lpstr>Choroba i jej objawy</vt:lpstr>
      <vt:lpstr>Choroba i jej objawy</vt:lpstr>
      <vt:lpstr>Choroba i jej objawy</vt:lpstr>
      <vt:lpstr>Choroba i jej objawy</vt:lpstr>
      <vt:lpstr>Choroba i jej objawy</vt:lpstr>
      <vt:lpstr>Choroba i jej objawy</vt:lpstr>
      <vt:lpstr>Badania laboratoryjne </vt:lpstr>
      <vt:lpstr>Materiały pomocnicze – Eu FMD  </vt:lpstr>
      <vt:lpstr>Dziękuję za uwagę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Arkadiusz Biernacki</dc:creator>
  <cp:lastModifiedBy>Katarzyna Wawrzak</cp:lastModifiedBy>
  <cp:revision>46</cp:revision>
  <dcterms:created xsi:type="dcterms:W3CDTF">2024-02-18T13:57:28Z</dcterms:created>
  <dcterms:modified xsi:type="dcterms:W3CDTF">2025-01-12T17:24:28Z</dcterms:modified>
</cp:coreProperties>
</file>